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ebm" ContentType="video/unknown"/>
  <Default Extension="jfif" ContentType="image/jpe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22"/>
  </p:notesMasterIdLst>
  <p:sldIdLst>
    <p:sldId id="282" r:id="rId3"/>
    <p:sldId id="346" r:id="rId4"/>
    <p:sldId id="256" r:id="rId5"/>
    <p:sldId id="258" r:id="rId6"/>
    <p:sldId id="257" r:id="rId7"/>
    <p:sldId id="260" r:id="rId8"/>
    <p:sldId id="337" r:id="rId9"/>
    <p:sldId id="364" r:id="rId10"/>
    <p:sldId id="348" r:id="rId11"/>
    <p:sldId id="368" r:id="rId12"/>
    <p:sldId id="349" r:id="rId13"/>
    <p:sldId id="351" r:id="rId14"/>
    <p:sldId id="359" r:id="rId15"/>
    <p:sldId id="360" r:id="rId16"/>
    <p:sldId id="362" r:id="rId17"/>
    <p:sldId id="355" r:id="rId18"/>
    <p:sldId id="357" r:id="rId19"/>
    <p:sldId id="367" r:id="rId20"/>
    <p:sldId id="276" r:id="rId21"/>
  </p:sldIdLst>
  <p:sldSz cx="12192000" cy="6858000"/>
  <p:notesSz cx="7104063" cy="10234613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9B57"/>
    <a:srgbClr val="F96B79"/>
    <a:srgbClr val="FF9576"/>
    <a:srgbClr val="EA0000"/>
    <a:srgbClr val="28BE18"/>
    <a:srgbClr val="FFF1A5"/>
    <a:srgbClr val="A7EFCC"/>
    <a:srgbClr val="DFE7EB"/>
    <a:srgbClr val="F1F7FB"/>
    <a:srgbClr val="ED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4660"/>
  </p:normalViewPr>
  <p:slideViewPr>
    <p:cSldViewPr snapToGrid="0">
      <p:cViewPr>
        <p:scale>
          <a:sx n="50" d="100"/>
          <a:sy n="50" d="100"/>
        </p:scale>
        <p:origin x="-1194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16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877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29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145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84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75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50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97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13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50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05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5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21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17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8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7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4.m4a"/><Relationship Id="rId7" Type="http://schemas.openxmlformats.org/officeDocument/2006/relationships/slideLayout" Target="../slideLayouts/slideLayout11.xml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4a"/><Relationship Id="rId11" Type="http://schemas.openxmlformats.org/officeDocument/2006/relationships/image" Target="../media/image12.png"/><Relationship Id="rId5" Type="http://schemas.microsoft.com/office/2007/relationships/media" Target="../media/media5.m4a"/><Relationship Id="rId10" Type="http://schemas.openxmlformats.org/officeDocument/2006/relationships/image" Target="../media/image11.gif"/><Relationship Id="rId4" Type="http://schemas.openxmlformats.org/officeDocument/2006/relationships/audio" Target="../media/media4.m4a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NULL" TargetMode="External"/><Relationship Id="rId7" Type="http://schemas.openxmlformats.org/officeDocument/2006/relationships/slide" Target="slide6.xml"/><Relationship Id="rId12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2.png"/><Relationship Id="rId4" Type="http://schemas.microsoft.com/office/2007/relationships/media" Target="../media/media6.mp3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f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7.m4a"/><Relationship Id="rId11" Type="http://schemas.microsoft.com/office/2007/relationships/hdphoto" Target="../media/hdphoto1.wdp"/><Relationship Id="rId5" Type="http://schemas.microsoft.com/office/2007/relationships/media" Target="../media/media7.m4a"/><Relationship Id="rId10" Type="http://schemas.openxmlformats.org/officeDocument/2006/relationships/image" Target="../media/image12.png"/><Relationship Id="rId4" Type="http://schemas.microsoft.com/office/2007/relationships/media" Target="../media/media6.mp3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38100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椭圆 12"/>
          <p:cNvSpPr/>
          <p:nvPr/>
        </p:nvSpPr>
        <p:spPr bwMode="auto">
          <a:xfrm>
            <a:off x="-2207424" y="6544748"/>
            <a:ext cx="1151979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/>
          </a:p>
        </p:txBody>
      </p:sp>
      <p:sp>
        <p:nvSpPr>
          <p:cNvPr id="14" name="椭圆 13"/>
          <p:cNvSpPr/>
          <p:nvPr/>
        </p:nvSpPr>
        <p:spPr bwMode="auto">
          <a:xfrm>
            <a:off x="-1167021" y="5437339"/>
            <a:ext cx="466487" cy="46665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/>
          </a:p>
        </p:txBody>
      </p:sp>
      <p:sp>
        <p:nvSpPr>
          <p:cNvPr id="15" name="椭圆 14"/>
          <p:cNvSpPr/>
          <p:nvPr/>
        </p:nvSpPr>
        <p:spPr bwMode="auto">
          <a:xfrm>
            <a:off x="-2399417" y="6341324"/>
            <a:ext cx="819323" cy="819619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-1109972" y="6403071"/>
            <a:ext cx="532885" cy="533079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-1769622" y="5557861"/>
            <a:ext cx="783179" cy="7834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-2291798" y="5167461"/>
            <a:ext cx="269777" cy="269876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-1103065" y="6958193"/>
            <a:ext cx="233243" cy="233327"/>
          </a:xfrm>
          <a:prstGeom prst="ellipse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-1509236" y="7448267"/>
            <a:ext cx="1151979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/>
          </a:p>
        </p:txBody>
      </p:sp>
      <p:sp>
        <p:nvSpPr>
          <p:cNvPr id="21" name="椭圆 20"/>
          <p:cNvSpPr/>
          <p:nvPr/>
        </p:nvSpPr>
        <p:spPr bwMode="auto">
          <a:xfrm>
            <a:off x="-2615017" y="7810792"/>
            <a:ext cx="76436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-1850656" y="8505831"/>
            <a:ext cx="796021" cy="796309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-2615017" y="7120945"/>
            <a:ext cx="458107" cy="458272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-717293" y="9302141"/>
            <a:ext cx="233243" cy="233327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/>
          </a:p>
        </p:txBody>
      </p:sp>
      <p:sp>
        <p:nvSpPr>
          <p:cNvPr id="25" name="椭圆 24"/>
          <p:cNvSpPr/>
          <p:nvPr/>
        </p:nvSpPr>
        <p:spPr bwMode="auto">
          <a:xfrm>
            <a:off x="-2059504" y="4260400"/>
            <a:ext cx="76436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5" name="图片 44" descr="E:\素材\卡通\aeb4a621e2d7f065df69f93345c30099.pngaeb4a621e2d7f065df69f93345c3009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4951" y="4319146"/>
            <a:ext cx="2255520" cy="1644015"/>
          </a:xfrm>
          <a:prstGeom prst="rect">
            <a:avLst/>
          </a:prstGeom>
        </p:spPr>
      </p:pic>
      <p:pic>
        <p:nvPicPr>
          <p:cNvPr id="40" name="图片 39" descr="E:\素材\卡通\d8f30c83bd9d942f3dd05cea04464aee.pngd8f30c83bd9d942f3dd05cea04464aee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570041">
            <a:off x="10151110" y="230508"/>
            <a:ext cx="1316355" cy="1165860"/>
          </a:xfrm>
          <a:prstGeom prst="rect">
            <a:avLst/>
          </a:prstGeom>
        </p:spPr>
      </p:pic>
      <p:pic>
        <p:nvPicPr>
          <p:cNvPr id="28" name="Picture 5" descr="E:\素材\卡通\04b645dbbacbffa92a16145faa94bb3e.png04b645dbbacbffa92a16145faa94bb3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3232" y="5021031"/>
            <a:ext cx="5660390" cy="28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CF7AD812-4D2C-4CA6-ACDB-062821A5D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0672" y="171446"/>
            <a:ext cx="609600" cy="609600"/>
          </a:xfrm>
          <a:prstGeom prst="rect">
            <a:avLst/>
          </a:prstGeom>
        </p:spPr>
      </p:pic>
      <p:pic>
        <p:nvPicPr>
          <p:cNvPr id="26" name="图片 44">
            <a:extLst>
              <a:ext uri="{FF2B5EF4-FFF2-40B4-BE49-F238E27FC236}">
                <a16:creationId xmlns:a16="http://schemas.microsoft.com/office/drawing/2014/main" xmlns="" id="{119DD098-74AF-4A63-8CD1-C11C155E641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7139">
            <a:off x="9303935" y="1736220"/>
            <a:ext cx="716050" cy="794224"/>
          </a:xfrm>
          <a:prstGeom prst="rect">
            <a:avLst/>
          </a:prstGeom>
        </p:spPr>
      </p:pic>
      <p:pic>
        <p:nvPicPr>
          <p:cNvPr id="27" name="图片 39">
            <a:extLst>
              <a:ext uri="{FF2B5EF4-FFF2-40B4-BE49-F238E27FC236}">
                <a16:creationId xmlns:a16="http://schemas.microsoft.com/office/drawing/2014/main" xmlns="" id="{F2B9B6FE-D39B-4485-A260-745F3505602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231509" y="238228"/>
            <a:ext cx="491198" cy="638690"/>
          </a:xfrm>
          <a:prstGeom prst="rect">
            <a:avLst/>
          </a:prstGeom>
        </p:spPr>
      </p:pic>
      <p:sp>
        <p:nvSpPr>
          <p:cNvPr id="30" name="矩形 259">
            <a:extLst>
              <a:ext uri="{FF2B5EF4-FFF2-40B4-BE49-F238E27FC236}">
                <a16:creationId xmlns:a16="http://schemas.microsoft.com/office/drawing/2014/main" xmlns="" id="{83470240-1817-4B6B-9C8A-F1211DF37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050" y="2555658"/>
            <a:ext cx="8543940" cy="395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4000" b="1" dirty="0">
                <a:ln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CHÀO MỪNG QUÝ THẦY CÔ VỀ DỰ</a:t>
            </a:r>
          </a:p>
          <a:p>
            <a:pPr algn="ctr">
              <a:buNone/>
            </a:pPr>
            <a:r>
              <a:rPr lang="en-US" altLang="zh-CN" sz="4000" b="1" dirty="0" smtClean="0">
                <a:ln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CHUYÊN ĐỀ LỚP 3A4</a:t>
            </a:r>
            <a:endParaRPr lang="zh-CN" altLang="en-US" sz="4000" b="1" dirty="0">
              <a:ln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矩形 259">
            <a:extLst>
              <a:ext uri="{FF2B5EF4-FFF2-40B4-BE49-F238E27FC236}">
                <a16:creationId xmlns:a16="http://schemas.microsoft.com/office/drawing/2014/main" xmlns="" id="{2768D156-8B84-418F-B8E6-8854A4FD5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280" y="3551464"/>
            <a:ext cx="8585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2800" b="1" dirty="0" err="1" smtClean="0">
                <a:ln w="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Môn</a:t>
            </a:r>
            <a:r>
              <a:rPr lang="en-US" altLang="zh-CN" sz="2800" b="1" dirty="0" smtClean="0">
                <a:ln w="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: </a:t>
            </a:r>
            <a:r>
              <a:rPr lang="en-US" altLang="zh-CN" sz="2800" b="1" dirty="0" err="1" smtClean="0">
                <a:ln w="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Toán</a:t>
            </a:r>
            <a:endParaRPr lang="zh-CN" altLang="en-US" sz="2800" b="1" dirty="0">
              <a:ln w="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4" name="矩形 259">
            <a:extLst>
              <a:ext uri="{FF2B5EF4-FFF2-40B4-BE49-F238E27FC236}">
                <a16:creationId xmlns:a16="http://schemas.microsoft.com/office/drawing/2014/main" xmlns="" id="{3DE848DB-B792-46C5-8AC4-C81B86A0C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075" y="4255470"/>
            <a:ext cx="85854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b="1" dirty="0" err="1">
                <a:ln/>
                <a:solidFill>
                  <a:schemeClr val="accent4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b="1" dirty="0">
                <a:ln/>
                <a:solidFill>
                  <a:schemeClr val="accent4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n/>
                <a:solidFill>
                  <a:schemeClr val="accent4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viên</a:t>
            </a:r>
            <a:r>
              <a:rPr lang="en-US" altLang="zh-CN" b="1" dirty="0">
                <a:ln/>
                <a:solidFill>
                  <a:schemeClr val="accent4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: </a:t>
            </a:r>
            <a:r>
              <a:rPr lang="en-US" altLang="zh-CN" b="1" dirty="0" err="1">
                <a:ln/>
                <a:solidFill>
                  <a:schemeClr val="accent4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Trần</a:t>
            </a:r>
            <a:r>
              <a:rPr lang="en-US" altLang="zh-CN" b="1" dirty="0">
                <a:ln/>
                <a:solidFill>
                  <a:schemeClr val="accent4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n/>
                <a:solidFill>
                  <a:schemeClr val="accent4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Thị</a:t>
            </a:r>
            <a:r>
              <a:rPr lang="en-US" altLang="zh-CN" b="1" dirty="0">
                <a:ln/>
                <a:solidFill>
                  <a:schemeClr val="accent4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ln/>
                <a:solidFill>
                  <a:schemeClr val="accent4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Phương</a:t>
            </a:r>
            <a:r>
              <a:rPr lang="en-US" altLang="zh-CN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ln/>
                <a:solidFill>
                  <a:schemeClr val="accent4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Thảo</a:t>
            </a:r>
            <a:endParaRPr lang="zh-CN" altLang="en-US" b="1" dirty="0">
              <a:ln/>
              <a:solidFill>
                <a:schemeClr val="accent4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矩形 259">
            <a:extLst>
              <a:ext uri="{FF2B5EF4-FFF2-40B4-BE49-F238E27FC236}">
                <a16:creationId xmlns:a16="http://schemas.microsoft.com/office/drawing/2014/main" xmlns="" id="{70C53D0D-2BA5-4474-8B5D-2890ECE32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507" y="235990"/>
            <a:ext cx="85854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26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PHÒNG GIÁO DỤC VÀ ĐÀO TẠO HUYỆN THANH TRÌ</a:t>
            </a:r>
            <a:endParaRPr lang="zh-CN" altLang="en-US" sz="260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6" name="矩形 259">
            <a:extLst>
              <a:ext uri="{FF2B5EF4-FFF2-40B4-BE49-F238E27FC236}">
                <a16:creationId xmlns:a16="http://schemas.microsoft.com/office/drawing/2014/main" xmlns="" id="{42D4443B-E049-4C26-8A83-B332DE397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816" y="706275"/>
            <a:ext cx="85854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26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TRƯỜNG TIỂU HỌC </a:t>
            </a:r>
            <a:r>
              <a:rPr lang="en-US" altLang="zh-CN" sz="26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VĨNH QUỲNH</a:t>
            </a:r>
            <a:endParaRPr lang="zh-CN" altLang="en-US" sz="260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0CC12E9-0A86-4C30-B272-20629B068ED9}"/>
              </a:ext>
            </a:extLst>
          </p:cNvPr>
          <p:cNvSpPr/>
          <p:nvPr/>
        </p:nvSpPr>
        <p:spPr>
          <a:xfrm>
            <a:off x="5966626" y="5075441"/>
            <a:ext cx="32207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Tháng</a:t>
            </a:r>
            <a:r>
              <a:rPr lang="en-US" sz="28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800" b="1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12, </a:t>
            </a:r>
            <a:r>
              <a:rPr lang="en-US" sz="2800" b="1" i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năm</a:t>
            </a:r>
            <a:r>
              <a:rPr lang="en-US" sz="28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8" dur="9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10000" accel="50000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84615E-6 3.17482E-6 C 0.05401 -0.04503 0.17378 -0.22077 0.32381 -0.27016 C 0.53719 -0.38227 0.68891 -0.1831 0.90017 -0.29704 C 1.11128 -0.41098 1.11651 -0.64576 1.17336 -0.73743 " pathEditMode="relative" rAng="0" ptsTypes="assa">
                                      <p:cBhvr>
                                        <p:cTn id="10" dur="7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8" y="-368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2099E-6 C 0.06111 -0.05679 0.20851 -0.27901 0.36406 -0.3429 C 0.58733 -0.44537 0.71042 -0.30987 0.93264 -0.38425 C 1.15486 -0.45802 1.18681 -0.72345 1.25399 -0.81265 " pathEditMode="relative" rAng="0" ptsTypes="assa">
                                      <p:cBhvr>
                                        <p:cTn id="12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91" y="-40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1000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0.00184 0.00229 C 0.06618 -0.00253 0.20489 0.06547 0.40512 -0.02665 C 0.60521 -0.11877 0.75014 -0.31243 0.93566 -0.39261 C 1.12118 -0.47301 1.1711 -0.42661 1.23303 -0.43557 " pathEditMode="relative" rAng="0" ptsTypes="assa">
                                      <p:cBhvr>
                                        <p:cTn id="14" dur="8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1000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16" dur="8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1000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18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1000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0269 -0.00551 C 0.0659 -0.00367 0.27149 0.04687 0.40866 0.00437 C 0.60874 -0.08775 0.66629 -0.19481 0.82 -0.26028 C 0.9737 -0.32575 1.12132 -0.23799 1.20051 -0.23225 " pathEditMode="relative" rAng="0" ptsTypes="assa">
                                      <p:cBhvr>
                                        <p:cTn id="20" dur="7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3" y="-1339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1000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22" dur="8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1000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24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10000" accel="50000" decel="5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49321E-6 -1.54836E-6 C 0.05458 -0.05123 0.16813 -0.25362 0.32621 -0.30829 C 0.52644 -0.40041 0.76329 -0.2465 0.94895 -0.3269 C 1.13447 -0.4073 1.1752 -0.53273 1.23459 -0.58672 " pathEditMode="relative" rAng="0" ptsTypes="assa">
                                      <p:cBhvr>
                                        <p:cTn id="26" dur="8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2" y="-293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1000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1288E-7 3.7037E-6 C 0.05464 -0.05116 0.16797 -0.25348 0.32605 -0.30787 C 0.52615 -0.4 0.76295 -0.2463 0.94848 -0.32639 C 1.13401 -0.40695 1.1746 -0.53195 1.23406 -0.58611 " pathEditMode="relative" rAng="0" ptsTypes="assa">
                                      <p:cBhvr>
                                        <p:cTn id="28" dur="8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7" y="-293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1000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30" dur="8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1000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32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65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  <p:extLst mod="1">
    <p:ext uri="{E180D4A7-C9FB-4DFB-919C-405C955672EB}">
      <p14:showEvtLst xmlns:p14="http://schemas.microsoft.com/office/powerpoint/2010/main">
        <p14:playEvt time="18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6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1235853" y="3500529"/>
            <a:ext cx="9819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Brace 11"/>
          <p:cNvSpPr/>
          <p:nvPr/>
        </p:nvSpPr>
        <p:spPr>
          <a:xfrm rot="16200000">
            <a:off x="5223945" y="-857197"/>
            <a:ext cx="152665" cy="3010147"/>
          </a:xfrm>
          <a:prstGeom prst="righ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9" name="Right Brace 68"/>
          <p:cNvSpPr/>
          <p:nvPr/>
        </p:nvSpPr>
        <p:spPr>
          <a:xfrm>
            <a:off x="7484302" y="1334526"/>
            <a:ext cx="99035" cy="1748352"/>
          </a:xfrm>
          <a:prstGeom prst="righ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372486" y="5503920"/>
            <a:ext cx="114633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1F0C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2167" y="142148"/>
            <a:ext cx="154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64625" y="1703352"/>
            <a:ext cx="154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3279" y="4041581"/>
            <a:ext cx="176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968940" y="4421875"/>
            <a:ext cx="0" cy="252834"/>
          </a:xfrm>
          <a:prstGeom prst="straightConnector1">
            <a:avLst/>
          </a:prstGeom>
          <a:ln w="1905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53397" y="4052527"/>
            <a:ext cx="609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55833" y="4035993"/>
            <a:ext cx="1418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349354" y="4449330"/>
            <a:ext cx="0" cy="252834"/>
          </a:xfrm>
          <a:prstGeom prst="straightConnector1">
            <a:avLst/>
          </a:prstGeom>
          <a:ln w="1905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42650" y="4050099"/>
            <a:ext cx="392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  <a:cs typeface="Times New Roman" panose="02020603050405020304" pitchFamily="18" charset="0"/>
              </a:rPr>
              <a:t>X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14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(cm)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4150" y="6057900"/>
            <a:ext cx="405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1462" y="4647246"/>
            <a:ext cx="1184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CD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74513" y="4666296"/>
            <a:ext cx="942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5824" y="4606913"/>
            <a:ext cx="64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22313" y="4685346"/>
            <a:ext cx="45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886" y="4706628"/>
            <a:ext cx="499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X`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953526"/>
            <a:ext cx="4271158" cy="242029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673279" y="1315476"/>
            <a:ext cx="3219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892729" y="1334526"/>
            <a:ext cx="0" cy="16753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521054" y="4430280"/>
            <a:ext cx="0" cy="252834"/>
          </a:xfrm>
          <a:prstGeom prst="straightConnector1">
            <a:avLst/>
          </a:prstGeom>
          <a:ln w="1905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32366" y="4609146"/>
            <a:ext cx="65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=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27666" y="4647246"/>
            <a:ext cx="65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CV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0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2" grpId="0" animBg="1"/>
      <p:bldP spid="12" grpId="1" animBg="1"/>
      <p:bldP spid="69" grpId="0" animBg="1"/>
      <p:bldP spid="69" grpId="1" animBg="1"/>
      <p:bldP spid="70" grpId="0"/>
      <p:bldP spid="3" grpId="0"/>
      <p:bldP spid="15" grpId="0"/>
      <p:bldP spid="16" grpId="0"/>
      <p:bldP spid="19" grpId="0"/>
      <p:bldP spid="20" grpId="0"/>
      <p:bldP spid="23" grpId="0"/>
      <p:bldP spid="6" grpId="0"/>
      <p:bldP spid="25" grpId="0"/>
      <p:bldP spid="26" grpId="0"/>
      <p:bldP spid="27" grpId="0"/>
      <p:bldP spid="7" grpId="0"/>
      <p:bldP spid="17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536114" y="0"/>
            <a:ext cx="519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302" y="858129"/>
            <a:ext cx="8665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770" y="1671711"/>
            <a:ext cx="8665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cm,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5cm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770" y="2485293"/>
            <a:ext cx="8665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2dm,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13cm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983545" y="1448972"/>
            <a:ext cx="5627077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6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8"/>
          <p:cNvSpPr>
            <a:spLocks noChangeArrowheads="1"/>
          </p:cNvSpPr>
          <p:nvPr/>
        </p:nvSpPr>
        <p:spPr bwMode="auto">
          <a:xfrm>
            <a:off x="203200" y="76200"/>
            <a:ext cx="11760200" cy="6781800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8195" name="Picture 11" descr="Bell-04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127001"/>
            <a:ext cx="971549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1" descr="Bell-04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1" y="100013"/>
            <a:ext cx="971549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66751" y="1536700"/>
            <a:ext cx="2336800" cy="762000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3003551" y="2209800"/>
            <a:ext cx="6429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a. Chiều dài 10 cm, chiều rộng 5cm.</a:t>
            </a: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3003552" y="1625600"/>
            <a:ext cx="725804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Tính chu vi hình chữ nhật có: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04334" y="3271838"/>
            <a:ext cx="3253317" cy="14478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481667" y="2809876"/>
            <a:ext cx="18986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cm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 rot="5400000">
            <a:off x="3716338" y="3763318"/>
            <a:ext cx="1298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cm</a:t>
            </a: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gray">
          <a:xfrm rot="-5400000">
            <a:off x="-112977" y="3799036"/>
            <a:ext cx="1277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cm</a:t>
            </a:r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1524001" y="4719638"/>
            <a:ext cx="1892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cm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010401" y="3143250"/>
            <a:ext cx="18389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 u="sng">
                <a:latin typeface="Times New Roman" pitchFamily="18" charset="0"/>
                <a:cs typeface="Times New Roman" pitchFamily="18" charset="0"/>
              </a:rPr>
              <a:t>Bài giải</a:t>
            </a: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813647" y="3835400"/>
            <a:ext cx="50097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Chu vi hình chữ nhật đó là:</a:t>
            </a:r>
          </a:p>
          <a:p>
            <a:pPr algn="ctr"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(10 + 5) x 2 = 30 (cm)</a:t>
            </a:r>
          </a:p>
          <a:p>
            <a:pPr algn="ctr"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200" b="1" u="sng">
                <a:latin typeface="Times New Roman" pitchFamily="18" charset="0"/>
                <a:cs typeface="Times New Roman" pitchFamily="18" charset="0"/>
              </a:rPr>
              <a:t>Đáp số</a:t>
            </a:r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: 30 (cm)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575050" y="2667001"/>
            <a:ext cx="2508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42100" y="2667001"/>
            <a:ext cx="2501900" cy="15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72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8"/>
          <p:cNvSpPr>
            <a:spLocks noChangeArrowheads="1"/>
          </p:cNvSpPr>
          <p:nvPr/>
        </p:nvSpPr>
        <p:spPr bwMode="auto">
          <a:xfrm>
            <a:off x="203200" y="76200"/>
            <a:ext cx="11760200" cy="6781800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9219" name="Picture 11" descr="Bell-04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127001"/>
            <a:ext cx="971549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1" descr="Bell-04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1" y="100013"/>
            <a:ext cx="971549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66751" y="1536700"/>
            <a:ext cx="2336800" cy="762000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3003551" y="2209800"/>
            <a:ext cx="65998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b. Chiều dài 2 dm, chiều rộng 13 cm.</a:t>
            </a: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3003552" y="1625600"/>
            <a:ext cx="725804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Tính chu vi hình chữ nhật có: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04334" y="3271838"/>
            <a:ext cx="3253317" cy="14478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481667" y="2809876"/>
            <a:ext cx="18986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dm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 rot="5400000">
            <a:off x="3716338" y="3763318"/>
            <a:ext cx="1298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cm</a:t>
            </a: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gray">
          <a:xfrm rot="-5400000">
            <a:off x="-112977" y="3799036"/>
            <a:ext cx="1277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cm</a:t>
            </a:r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1524001" y="4719638"/>
            <a:ext cx="1892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dm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010401" y="3143250"/>
            <a:ext cx="18389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 u="sng">
                <a:latin typeface="Times New Roman" pitchFamily="18" charset="0"/>
                <a:cs typeface="Times New Roman" pitchFamily="18" charset="0"/>
              </a:rPr>
              <a:t>Bài giải</a:t>
            </a: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813647" y="3835401"/>
            <a:ext cx="500970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2 dm = 20 cm</a:t>
            </a:r>
          </a:p>
          <a:p>
            <a:pPr algn="ctr"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Chu vi hình chữ nhật đó là:</a:t>
            </a:r>
          </a:p>
          <a:p>
            <a:pPr algn="ctr"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(20 + 13) x 2 = 66 (cm)</a:t>
            </a:r>
          </a:p>
          <a:p>
            <a:pPr algn="ctr"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200" b="1" u="sng">
                <a:latin typeface="Times New Roman" pitchFamily="18" charset="0"/>
                <a:cs typeface="Times New Roman" pitchFamily="18" charset="0"/>
              </a:rPr>
              <a:t>Đáp số</a:t>
            </a:r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: 66 (cm)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683000" y="2705101"/>
            <a:ext cx="2324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51602" y="2682875"/>
            <a:ext cx="28828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55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8"/>
          <p:cNvSpPr>
            <a:spLocks noChangeArrowheads="1"/>
          </p:cNvSpPr>
          <p:nvPr/>
        </p:nvSpPr>
        <p:spPr bwMode="auto">
          <a:xfrm>
            <a:off x="203200" y="76200"/>
            <a:ext cx="11760200" cy="6781800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10243" name="Picture 11" descr="Bell-04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127001"/>
            <a:ext cx="971549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1" descr="Bell-04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1" y="100013"/>
            <a:ext cx="971549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304801" y="1222375"/>
            <a:ext cx="1716617" cy="762000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30400" y="1255714"/>
            <a:ext cx="10160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35m,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20m.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07534" y="3348038"/>
            <a:ext cx="3253317" cy="14478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684867" y="2886076"/>
            <a:ext cx="18986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 m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 rot="5400000">
            <a:off x="3919538" y="3839519"/>
            <a:ext cx="1298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m</a:t>
            </a: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gray">
          <a:xfrm rot="-5400000">
            <a:off x="90223" y="3875237"/>
            <a:ext cx="1277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m</a:t>
            </a: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1727201" y="4795838"/>
            <a:ext cx="1892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 m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181852" y="4340226"/>
            <a:ext cx="14702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giải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181851" y="2273300"/>
            <a:ext cx="1532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 tắt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244167" y="2730500"/>
            <a:ext cx="290015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Chiều dài   : 35m.</a:t>
            </a:r>
          </a:p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Chiều rộng: 20m.</a:t>
            </a:r>
          </a:p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Chu vi        : .?.m.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311687" y="4864100"/>
            <a:ext cx="37321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Chu vi mảnh đất đó là:</a:t>
            </a:r>
          </a:p>
          <a:p>
            <a:pPr algn="ctr"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(35 + 20) x 2 = 110 (m)</a:t>
            </a:r>
          </a:p>
          <a:p>
            <a:pPr algn="ctr"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            Đáp số: 110 (m)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673351" y="1714501"/>
            <a:ext cx="36383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16750" y="1676400"/>
            <a:ext cx="21275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133600" y="2117725"/>
            <a:ext cx="30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455150" y="1714500"/>
            <a:ext cx="21275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96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6" y="232968"/>
            <a:ext cx="1470208" cy="16802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" y="660535"/>
            <a:ext cx="1338909" cy="11358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94947" y="128273"/>
            <a:ext cx="74650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Khoanh</a:t>
            </a:r>
            <a:r>
              <a:rPr lang="en-US" sz="3200" b="1" dirty="0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vào</a:t>
            </a:r>
            <a:r>
              <a:rPr lang="en-US" sz="3200" b="1" dirty="0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chữ</a:t>
            </a:r>
            <a:r>
              <a:rPr lang="en-US" sz="3200" b="1" dirty="0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đặt</a:t>
            </a:r>
            <a:r>
              <a:rPr lang="en-US" sz="3200" b="1" dirty="0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trước</a:t>
            </a:r>
            <a:r>
              <a:rPr lang="en-US" sz="3200" b="1" dirty="0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câu</a:t>
            </a:r>
            <a:r>
              <a:rPr lang="en-US" sz="3200" b="1" dirty="0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trả</a:t>
            </a:r>
            <a:r>
              <a:rPr lang="en-US" sz="3200" b="1" dirty="0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lời</a:t>
            </a:r>
            <a:r>
              <a:rPr lang="en-US" sz="3200" b="1" dirty="0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đúng</a:t>
            </a:r>
            <a:endParaRPr lang="en-US" sz="3200" b="1" cap="none" spc="0" dirty="0">
              <a:ln w="9525">
                <a:solidFill>
                  <a:srgbClr val="FFC000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0626" y="1913206"/>
            <a:ext cx="3401533" cy="105726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30272" y="1419272"/>
            <a:ext cx="213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199" y="2209897"/>
            <a:ext cx="213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27373" y="1596358"/>
            <a:ext cx="2164760" cy="14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530537" y="1165331"/>
            <a:ext cx="1772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54m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59709" y="2034166"/>
            <a:ext cx="1772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75810" y="1557375"/>
            <a:ext cx="105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1575810" y="3091199"/>
            <a:ext cx="105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5024783" y="3153151"/>
            <a:ext cx="105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058087" y="1596358"/>
            <a:ext cx="105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408121" y="1288441"/>
            <a:ext cx="105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7510320" y="2924551"/>
            <a:ext cx="105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Q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0231927" y="2950244"/>
            <a:ext cx="105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10104318" y="1208567"/>
            <a:ext cx="105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552351" y="3612035"/>
            <a:ext cx="1125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Chu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MNPQ.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2351" y="4073771"/>
            <a:ext cx="1125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Chu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MNPQ.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4226" y="4621948"/>
            <a:ext cx="1125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Chu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MNPQ.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745" y="128273"/>
            <a:ext cx="1601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4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5" dur="4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6" dur="4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4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  <p:bldP spid="17" grpId="0"/>
      <p:bldP spid="13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46" grpId="0"/>
      <p:bldP spid="47" grpId="0"/>
      <p:bldP spid="48" grpId="0"/>
      <p:bldP spid="48" grpId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6" y="232968"/>
            <a:ext cx="1470208" cy="16802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5" y="554810"/>
            <a:ext cx="1338909" cy="11358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4834" y="149757"/>
            <a:ext cx="3065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Đố</a:t>
            </a:r>
            <a:r>
              <a:rPr lang="en-US" sz="5400" b="1" dirty="0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</a:t>
            </a:r>
            <a:r>
              <a:rPr lang="en-US" sz="5400" b="1" dirty="0" smtClean="0">
                <a:ln w="9525">
                  <a:solidFill>
                    <a:srgbClr val="FFC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?!!!</a:t>
            </a:r>
            <a:endParaRPr lang="en-US" sz="5400" b="1" cap="none" spc="0" dirty="0">
              <a:ln w="9525">
                <a:solidFill>
                  <a:srgbClr val="FFC000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6972" y="1073087"/>
            <a:ext cx="8665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2895" y="2295029"/>
            <a:ext cx="108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6675" y="3245041"/>
            <a:ext cx="108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686929" y="3010855"/>
            <a:ext cx="1048042" cy="1192801"/>
            <a:chOff x="2630658" y="4134572"/>
            <a:chExt cx="1048042" cy="1192801"/>
          </a:xfrm>
        </p:grpSpPr>
        <p:sp>
          <p:nvSpPr>
            <p:cNvPr id="12" name="TextBox 11"/>
            <p:cNvSpPr txBox="1"/>
            <p:nvPr/>
          </p:nvSpPr>
          <p:spPr>
            <a:xfrm>
              <a:off x="2715065" y="4134572"/>
              <a:ext cx="7737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2630658" y="4730641"/>
              <a:ext cx="9425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820571" y="4681042"/>
              <a:ext cx="858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14473" y="4161997"/>
            <a:ext cx="108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44"/>
          <p:cNvGrpSpPr>
            <a:grpSpLocks/>
          </p:cNvGrpSpPr>
          <p:nvPr/>
        </p:nvGrpSpPr>
        <p:grpSpPr bwMode="auto">
          <a:xfrm>
            <a:off x="6288562" y="5954892"/>
            <a:ext cx="1028700" cy="762000"/>
            <a:chOff x="2640" y="3840"/>
            <a:chExt cx="648" cy="480"/>
          </a:xfrm>
        </p:grpSpPr>
        <p:sp>
          <p:nvSpPr>
            <p:cNvPr id="18" name="Oval 127"/>
            <p:cNvSpPr>
              <a:spLocks noChangeArrowheads="1"/>
            </p:cNvSpPr>
            <p:nvPr/>
          </p:nvSpPr>
          <p:spPr bwMode="auto">
            <a:xfrm>
              <a:off x="2640" y="3840"/>
              <a:ext cx="528" cy="48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" name="Text Box 131"/>
            <p:cNvSpPr txBox="1">
              <a:spLocks noChangeArrowheads="1"/>
            </p:cNvSpPr>
            <p:nvPr/>
          </p:nvSpPr>
          <p:spPr bwMode="auto">
            <a:xfrm>
              <a:off x="2760" y="3852"/>
              <a:ext cx="52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4000" b="1">
                  <a:solidFill>
                    <a:srgbClr val="FF0000"/>
                  </a:solidFill>
                  <a:latin typeface=".VnArial" panose="020B7200000000000000" pitchFamily="34" charset="0"/>
                </a:rPr>
                <a:t>0</a:t>
              </a:r>
            </a:p>
          </p:txBody>
        </p:sp>
      </p:grpSp>
      <p:grpSp>
        <p:nvGrpSpPr>
          <p:cNvPr id="20" name="Group 139"/>
          <p:cNvGrpSpPr>
            <a:grpSpLocks/>
          </p:cNvGrpSpPr>
          <p:nvPr/>
        </p:nvGrpSpPr>
        <p:grpSpPr bwMode="auto">
          <a:xfrm>
            <a:off x="6248850" y="5966858"/>
            <a:ext cx="1009650" cy="762000"/>
            <a:chOff x="3888" y="2688"/>
            <a:chExt cx="636" cy="480"/>
          </a:xfrm>
        </p:grpSpPr>
        <p:sp>
          <p:nvSpPr>
            <p:cNvPr id="21" name="Oval 129"/>
            <p:cNvSpPr>
              <a:spLocks noChangeArrowheads="1"/>
            </p:cNvSpPr>
            <p:nvPr/>
          </p:nvSpPr>
          <p:spPr bwMode="auto">
            <a:xfrm>
              <a:off x="3888" y="2688"/>
              <a:ext cx="528" cy="48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2" name="Text Box 133"/>
            <p:cNvSpPr txBox="1">
              <a:spLocks noChangeArrowheads="1"/>
            </p:cNvSpPr>
            <p:nvPr/>
          </p:nvSpPr>
          <p:spPr bwMode="auto">
            <a:xfrm>
              <a:off x="3996" y="2688"/>
              <a:ext cx="52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4000" b="1">
                  <a:solidFill>
                    <a:srgbClr val="FF0000"/>
                  </a:solidFill>
                  <a:latin typeface=".VnArial" panose="020B7200000000000000" pitchFamily="34" charset="0"/>
                </a:rPr>
                <a:t>4</a:t>
              </a:r>
            </a:p>
          </p:txBody>
        </p:sp>
      </p:grpSp>
      <p:grpSp>
        <p:nvGrpSpPr>
          <p:cNvPr id="23" name="Group 146"/>
          <p:cNvGrpSpPr>
            <a:grpSpLocks/>
          </p:cNvGrpSpPr>
          <p:nvPr/>
        </p:nvGrpSpPr>
        <p:grpSpPr bwMode="auto">
          <a:xfrm>
            <a:off x="6269512" y="5931634"/>
            <a:ext cx="990600" cy="762000"/>
            <a:chOff x="4752" y="2880"/>
            <a:chExt cx="624" cy="480"/>
          </a:xfrm>
        </p:grpSpPr>
        <p:sp>
          <p:nvSpPr>
            <p:cNvPr id="24" name="Oval 128"/>
            <p:cNvSpPr>
              <a:spLocks noChangeArrowheads="1"/>
            </p:cNvSpPr>
            <p:nvPr/>
          </p:nvSpPr>
          <p:spPr bwMode="auto">
            <a:xfrm>
              <a:off x="4752" y="2880"/>
              <a:ext cx="528" cy="48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5" name="Text Box 134"/>
            <p:cNvSpPr txBox="1">
              <a:spLocks noChangeArrowheads="1"/>
            </p:cNvSpPr>
            <p:nvPr/>
          </p:nvSpPr>
          <p:spPr bwMode="auto">
            <a:xfrm>
              <a:off x="4848" y="2880"/>
              <a:ext cx="52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4000" b="1">
                  <a:solidFill>
                    <a:srgbClr val="FF0000"/>
                  </a:solidFill>
                  <a:latin typeface=".VnArial" panose="020B7200000000000000" pitchFamily="34" charset="0"/>
                </a:rPr>
                <a:t>3</a:t>
              </a:r>
            </a:p>
          </p:txBody>
        </p:sp>
      </p:grpSp>
      <p:grpSp>
        <p:nvGrpSpPr>
          <p:cNvPr id="26" name="Group 145"/>
          <p:cNvGrpSpPr>
            <a:grpSpLocks/>
          </p:cNvGrpSpPr>
          <p:nvPr/>
        </p:nvGrpSpPr>
        <p:grpSpPr bwMode="auto">
          <a:xfrm>
            <a:off x="6279037" y="5943600"/>
            <a:ext cx="990600" cy="762000"/>
            <a:chOff x="4176" y="3840"/>
            <a:chExt cx="624" cy="480"/>
          </a:xfrm>
        </p:grpSpPr>
        <p:sp>
          <p:nvSpPr>
            <p:cNvPr id="27" name="Oval 126"/>
            <p:cNvSpPr>
              <a:spLocks noChangeArrowheads="1"/>
            </p:cNvSpPr>
            <p:nvPr/>
          </p:nvSpPr>
          <p:spPr bwMode="auto">
            <a:xfrm>
              <a:off x="4176" y="3840"/>
              <a:ext cx="528" cy="48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28" name="Text Box 135"/>
            <p:cNvSpPr txBox="1">
              <a:spLocks noChangeArrowheads="1"/>
            </p:cNvSpPr>
            <p:nvPr/>
          </p:nvSpPr>
          <p:spPr bwMode="auto">
            <a:xfrm>
              <a:off x="4272" y="3842"/>
              <a:ext cx="52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4000" b="1">
                  <a:solidFill>
                    <a:srgbClr val="FF0000"/>
                  </a:solidFill>
                  <a:latin typeface=".VnArial" panose="020B7200000000000000" pitchFamily="34" charset="0"/>
                </a:rPr>
                <a:t>2</a:t>
              </a:r>
            </a:p>
          </p:txBody>
        </p:sp>
      </p:grpSp>
      <p:grpSp>
        <p:nvGrpSpPr>
          <p:cNvPr id="29" name="Group 143"/>
          <p:cNvGrpSpPr>
            <a:grpSpLocks/>
          </p:cNvGrpSpPr>
          <p:nvPr/>
        </p:nvGrpSpPr>
        <p:grpSpPr bwMode="auto">
          <a:xfrm>
            <a:off x="6288562" y="5943600"/>
            <a:ext cx="981075" cy="762000"/>
            <a:chOff x="3456" y="3360"/>
            <a:chExt cx="618" cy="480"/>
          </a:xfrm>
        </p:grpSpPr>
        <p:sp>
          <p:nvSpPr>
            <p:cNvPr id="30" name="Oval 125"/>
            <p:cNvSpPr>
              <a:spLocks noChangeArrowheads="1"/>
            </p:cNvSpPr>
            <p:nvPr/>
          </p:nvSpPr>
          <p:spPr bwMode="auto">
            <a:xfrm>
              <a:off x="3456" y="3360"/>
              <a:ext cx="528" cy="48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31" name="Text Box 136"/>
            <p:cNvSpPr txBox="1">
              <a:spLocks noChangeArrowheads="1"/>
            </p:cNvSpPr>
            <p:nvPr/>
          </p:nvSpPr>
          <p:spPr bwMode="auto">
            <a:xfrm>
              <a:off x="3546" y="3360"/>
              <a:ext cx="52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4000" b="1">
                  <a:solidFill>
                    <a:srgbClr val="FF0000"/>
                  </a:solidFill>
                  <a:latin typeface=".VnArial" panose="020B7200000000000000" pitchFamily="34" charset="0"/>
                </a:rPr>
                <a:t>1</a:t>
              </a:r>
            </a:p>
          </p:txBody>
        </p:sp>
      </p:grpSp>
      <p:grpSp>
        <p:nvGrpSpPr>
          <p:cNvPr id="32" name="Group 142"/>
          <p:cNvGrpSpPr>
            <a:grpSpLocks/>
          </p:cNvGrpSpPr>
          <p:nvPr/>
        </p:nvGrpSpPr>
        <p:grpSpPr bwMode="auto">
          <a:xfrm>
            <a:off x="6279037" y="5961797"/>
            <a:ext cx="990600" cy="762000"/>
            <a:chOff x="3552" y="1680"/>
            <a:chExt cx="624" cy="480"/>
          </a:xfrm>
        </p:grpSpPr>
        <p:sp>
          <p:nvSpPr>
            <p:cNvPr id="33" name="Oval 140"/>
            <p:cNvSpPr>
              <a:spLocks noChangeArrowheads="1"/>
            </p:cNvSpPr>
            <p:nvPr/>
          </p:nvSpPr>
          <p:spPr bwMode="auto">
            <a:xfrm>
              <a:off x="3552" y="1680"/>
              <a:ext cx="528" cy="48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34" name="Text Box 141"/>
            <p:cNvSpPr txBox="1">
              <a:spLocks noChangeArrowheads="1"/>
            </p:cNvSpPr>
            <p:nvPr/>
          </p:nvSpPr>
          <p:spPr bwMode="auto">
            <a:xfrm>
              <a:off x="3648" y="1680"/>
              <a:ext cx="52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4000" b="1">
                  <a:solidFill>
                    <a:srgbClr val="FF0000"/>
                  </a:solidFill>
                  <a:latin typeface=".VnArial" panose="020B7200000000000000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53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1" grpId="0"/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0DD72BD-B251-4DBE-9A6F-20F6E26D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0" y="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076325"/>
            <a:ext cx="3733800" cy="3143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076325"/>
            <a:ext cx="3600450" cy="323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25" y="1076325"/>
            <a:ext cx="36861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椭圆 12"/>
          <p:cNvSpPr/>
          <p:nvPr/>
        </p:nvSpPr>
        <p:spPr bwMode="auto">
          <a:xfrm>
            <a:off x="-2207424" y="6544748"/>
            <a:ext cx="1151979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/>
          </a:p>
        </p:txBody>
      </p:sp>
      <p:sp>
        <p:nvSpPr>
          <p:cNvPr id="14" name="椭圆 13"/>
          <p:cNvSpPr/>
          <p:nvPr/>
        </p:nvSpPr>
        <p:spPr bwMode="auto">
          <a:xfrm>
            <a:off x="-1167021" y="5437339"/>
            <a:ext cx="466487" cy="46665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/>
          </a:p>
        </p:txBody>
      </p:sp>
      <p:sp>
        <p:nvSpPr>
          <p:cNvPr id="15" name="椭圆 14"/>
          <p:cNvSpPr/>
          <p:nvPr/>
        </p:nvSpPr>
        <p:spPr bwMode="auto">
          <a:xfrm>
            <a:off x="-2399417" y="6341324"/>
            <a:ext cx="819323" cy="819619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-1109972" y="6403071"/>
            <a:ext cx="532885" cy="533079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-1769622" y="5557861"/>
            <a:ext cx="783179" cy="7834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-2291798" y="5167461"/>
            <a:ext cx="269777" cy="269876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-1103065" y="6958193"/>
            <a:ext cx="233243" cy="233327"/>
          </a:xfrm>
          <a:prstGeom prst="ellipse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-1509236" y="7448267"/>
            <a:ext cx="1151979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/>
          </a:p>
        </p:txBody>
      </p:sp>
      <p:sp>
        <p:nvSpPr>
          <p:cNvPr id="21" name="椭圆 20"/>
          <p:cNvSpPr/>
          <p:nvPr/>
        </p:nvSpPr>
        <p:spPr bwMode="auto">
          <a:xfrm>
            <a:off x="-2615017" y="7810792"/>
            <a:ext cx="76436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-1850656" y="8505831"/>
            <a:ext cx="796021" cy="796309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-2615017" y="7120945"/>
            <a:ext cx="458107" cy="458272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-717293" y="9302141"/>
            <a:ext cx="233243" cy="233327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/>
          </a:p>
        </p:txBody>
      </p:sp>
      <p:sp>
        <p:nvSpPr>
          <p:cNvPr id="25" name="椭圆 24"/>
          <p:cNvSpPr/>
          <p:nvPr/>
        </p:nvSpPr>
        <p:spPr bwMode="auto">
          <a:xfrm>
            <a:off x="-2059504" y="4260400"/>
            <a:ext cx="76436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5" name="图片 44" descr="E:\素材\卡通\包图网_144220创意小学幼儿园开学啦海报展板设计\3.png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02768">
            <a:off x="1320891" y="3442961"/>
            <a:ext cx="1978013" cy="1934210"/>
          </a:xfrm>
          <a:prstGeom prst="rect">
            <a:avLst/>
          </a:prstGeom>
        </p:spPr>
      </p:pic>
      <p:pic>
        <p:nvPicPr>
          <p:cNvPr id="40" name="图片 39" descr="E:\素材\卡通\d8f30c83bd9d942f3dd05cea04464aee.pngd8f30c83bd9d942f3dd05cea04464ae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70041">
            <a:off x="15389948" y="1137053"/>
            <a:ext cx="1119146" cy="990600"/>
          </a:xfrm>
          <a:prstGeom prst="rect">
            <a:avLst/>
          </a:prstGeom>
        </p:spPr>
      </p:pic>
      <p:pic>
        <p:nvPicPr>
          <p:cNvPr id="28" name="Picture 5" descr="E:\素材\卡通\23bdac4a5f0bbb681fefd9c74d946b0f.png23bdac4a5f0bbb681fefd9c74d946b0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490589" y="4018111"/>
            <a:ext cx="6790055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72A9207-B512-45E4-86BF-88CE62689232}"/>
              </a:ext>
            </a:extLst>
          </p:cNvPr>
          <p:cNvSpPr/>
          <p:nvPr/>
        </p:nvSpPr>
        <p:spPr>
          <a:xfrm>
            <a:off x="154082" y="2770440"/>
            <a:ext cx="9210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</a:rPr>
              <a:t>CHÚC CÁC CON CHĂM NGOAN - HỌC GIỎI!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EC77717-AE77-4FA5-BC36-5EABF9D1E149}"/>
              </a:ext>
            </a:extLst>
          </p:cNvPr>
          <p:cNvSpPr/>
          <p:nvPr/>
        </p:nvSpPr>
        <p:spPr>
          <a:xfrm>
            <a:off x="472598" y="1975825"/>
            <a:ext cx="87407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</a:rPr>
              <a:t>KÍNH CHÚC QUÝ  THẦY CÔ MẠNH KHỎE!</a:t>
            </a:r>
          </a:p>
        </p:txBody>
      </p:sp>
      <p:pic>
        <p:nvPicPr>
          <p:cNvPr id="30" name="图片 39">
            <a:extLst>
              <a:ext uri="{FF2B5EF4-FFF2-40B4-BE49-F238E27FC236}">
                <a16:creationId xmlns:a16="http://schemas.microsoft.com/office/drawing/2014/main" xmlns="" id="{8273882D-6F84-4E65-8265-3B625E5129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231509" y="238228"/>
            <a:ext cx="491198" cy="638690"/>
          </a:xfrm>
          <a:prstGeom prst="rect">
            <a:avLst/>
          </a:prstGeom>
        </p:spPr>
      </p:pic>
      <p:sp>
        <p:nvSpPr>
          <p:cNvPr id="31" name="矩形 259">
            <a:extLst>
              <a:ext uri="{FF2B5EF4-FFF2-40B4-BE49-F238E27FC236}">
                <a16:creationId xmlns:a16="http://schemas.microsoft.com/office/drawing/2014/main" xmlns="" id="{DDE2100A-D9DB-4557-9816-63B1045B8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507" y="235990"/>
            <a:ext cx="85854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26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PHÒNG GIÁO DỤC VÀ ĐÀO TẠO HUYỆN THANH TRÌ</a:t>
            </a:r>
            <a:endParaRPr lang="zh-CN" altLang="en-US" sz="260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矩形 259">
            <a:extLst>
              <a:ext uri="{FF2B5EF4-FFF2-40B4-BE49-F238E27FC236}">
                <a16:creationId xmlns:a16="http://schemas.microsoft.com/office/drawing/2014/main" xmlns="" id="{FB021F76-07B9-4810-A533-DC49F6CE8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816" y="706275"/>
            <a:ext cx="85854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26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TRƯỜNG TIỂU HỌC </a:t>
            </a:r>
            <a:r>
              <a:rPr lang="en-US" altLang="zh-CN" sz="26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VĨNH QUỲNH</a:t>
            </a:r>
            <a:endParaRPr lang="zh-CN" altLang="en-US" sz="260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6C5BD57-DC3C-4353-9107-9D8945A60A68}"/>
              </a:ext>
            </a:extLst>
          </p:cNvPr>
          <p:cNvSpPr/>
          <p:nvPr/>
        </p:nvSpPr>
        <p:spPr>
          <a:xfrm>
            <a:off x="5399941" y="4230965"/>
            <a:ext cx="40815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i="1" dirty="0" err="1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3600" b="1" i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smtClean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12, </a:t>
            </a:r>
            <a:r>
              <a:rPr lang="en-US" sz="3600" b="1" i="1" dirty="0" err="1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năm</a:t>
            </a:r>
            <a:r>
              <a:rPr lang="en-US" sz="3600" b="1" i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6" dur="9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10000" accel="50000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84615E-6 3.17482E-6 C 0.05401 -0.04503 0.17378 -0.22077 0.32381 -0.27016 C 0.53719 -0.38227 0.68891 -0.1831 0.90017 -0.29704 C 1.11128 -0.41098 1.11651 -0.64576 1.17336 -0.73743 " pathEditMode="relative" rAng="0" ptsTypes="assa">
                                      <p:cBhvr>
                                        <p:cTn id="8" dur="7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8" y="-368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2099E-6 C 0.06111 -0.05679 0.20851 -0.27901 0.36406 -0.3429 C 0.58733 -0.44537 0.71042 -0.30987 0.93264 -0.38425 C 1.15486 -0.45802 1.18681 -0.72345 1.25399 -0.81265 " pathEditMode="relative" rAng="0" ptsTypes="assa">
                                      <p:cBhvr>
                                        <p:cTn id="10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91" y="-40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1000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0.00184 0.00229 C 0.06618 -0.00253 0.20489 0.06547 0.40512 -0.02665 C 0.60521 -0.11877 0.75014 -0.31243 0.93566 -0.39261 C 1.12118 -0.47301 1.1711 -0.42661 1.23303 -0.43557 " pathEditMode="relative" rAng="0" ptsTypes="assa">
                                      <p:cBhvr>
                                        <p:cTn id="12" dur="8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1000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14" dur="8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1000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16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1000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0269 -0.00551 C 0.0659 -0.00367 0.27149 0.04687 0.40866 0.00437 C 0.60874 -0.08775 0.66629 -0.19481 0.82 -0.26028 C 0.9737 -0.32575 1.12132 -0.23799 1.20051 -0.23225 " pathEditMode="relative" rAng="0" ptsTypes="assa">
                                      <p:cBhvr>
                                        <p:cTn id="18" dur="7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3" y="-133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1000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20" dur="8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1000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22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10000" accel="50000" decel="5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49321E-6 -1.54836E-6 C 0.05458 -0.05123 0.16813 -0.25362 0.32621 -0.30829 C 0.52644 -0.40041 0.76329 -0.2465 0.94895 -0.3269 C 1.13447 -0.4073 1.1752 -0.53273 1.23459 -0.58672 " pathEditMode="relative" rAng="0" ptsTypes="assa">
                                      <p:cBhvr>
                                        <p:cTn id="24" dur="8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2" y="-293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1000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1288E-7 3.7037E-6 C 0.05464 -0.05116 0.16797 -0.25348 0.32605 -0.30787 C 0.52615 -0.4 0.76295 -0.2463 0.94848 -0.32639 C 1.13401 -0.40695 1.1746 -0.53195 1.23406 -0.58611 " pathEditMode="relative" rAng="0" ptsTypes="assa">
                                      <p:cBhvr>
                                        <p:cTn id="26" dur="8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7" y="-293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1000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28" dur="8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1000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30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70833E-6 1.85185E-6 L 0.78828 0.01273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4" y="6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0" presetClass="path" presetSubtype="0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-2.91667E-6 -2.96296E-6 C -0.00416 0.05301 -0.01484 0.12709 -0.05286 0.12593 C -0.10781 0.12593 -0.11198 -0.12199 -0.17734 -0.12291 C -0.23646 -0.12291 -0.20481 0.09398 -0.26172 0.09306 C -0.32083 0.09306 -0.28919 -0.06389 -0.35273 -0.06389 C -0.40963 -0.06389 -0.37799 0.0419 -0.42851 0.0419 C -0.47721 0.0419 -0.45195 -0.03889 -0.49622 -0.03889 C -0.52148 -0.03889 -0.52369 -0.0169 -0.52552 -2.96296E-6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7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3632200" y="227013"/>
            <a:ext cx="519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é Kim Hồng – Các Hình Cơ Bản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127" y="911804"/>
            <a:ext cx="10335491" cy="564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5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746CF041-0111-43F6-BCA4-465D6D7E7C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t="33096" r="69956" b="14514"/>
          <a:stretch/>
        </p:blipFill>
        <p:spPr>
          <a:xfrm>
            <a:off x="9390017" y="2392042"/>
            <a:ext cx="1091168" cy="152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ED0A6554-477A-4887-92FA-D9FCD495B9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0" t="30372" r="56069" b="17238"/>
          <a:stretch/>
        </p:blipFill>
        <p:spPr>
          <a:xfrm>
            <a:off x="10311348" y="2327200"/>
            <a:ext cx="1049513" cy="1800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E4E706F-DF5F-4DCB-9060-A9CA5E6068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06" b="94510" l="31302" r="64896">
                        <a14:foregroundMark x1="61250" y1="12353" x2="59844" y2="15686"/>
                        <a14:foregroundMark x1="63906" y1="25000" x2="63021" y2="30490"/>
                        <a14:foregroundMark x1="31875" y1="40098" x2="33125" y2="40098"/>
                        <a14:foregroundMark x1="39531" y1="85098" x2="39479" y2="93137"/>
                        <a14:foregroundMark x1="39479" y1="93137" x2="42656" y2="94510"/>
                        <a14:foregroundMark x1="38750" y1="45098" x2="34323" y2="42745"/>
                        <a14:foregroundMark x1="34323" y1="42745" x2="33281" y2="40588"/>
                        <a14:foregroundMark x1="61719" y1="20392" x2="61615" y2="24412"/>
                        <a14:foregroundMark x1="62344" y1="9706" x2="62344" y2="13235"/>
                        <a14:foregroundMark x1="64115" y1="24118" x2="64896" y2="24118"/>
                        <a14:foregroundMark x1="55885" y1="16667" x2="54635" y2="20000"/>
                        <a14:foregroundMark x1="58333" y1="11765" x2="53802" y2="22353"/>
                        <a14:foregroundMark x1="53802" y1="22353" x2="53802" y2="22451"/>
                        <a14:foregroundMark x1="57188" y1="13922" x2="53490" y2="22745"/>
                        <a14:foregroundMark x1="57396" y1="13137" x2="52865" y2="21275"/>
                      </a14:backgroundRemoval>
                    </a14:imgEffect>
                  </a14:imgLayer>
                </a14:imgProps>
              </a:ext>
            </a:extLst>
          </a:blip>
          <a:srcRect l="27410" t="5967" r="31608" b="4873"/>
          <a:stretch/>
        </p:blipFill>
        <p:spPr>
          <a:xfrm>
            <a:off x="255697" y="1795287"/>
            <a:ext cx="2017923" cy="2332262"/>
          </a:xfrm>
          <a:prstGeom prst="rect">
            <a:avLst/>
          </a:prstGeom>
        </p:spPr>
      </p:pic>
      <p:pic>
        <p:nvPicPr>
          <p:cNvPr id="3" name="Các bạn ơi">
            <a:hlinkClick r:id="" action="ppaction://media"/>
            <a:extLst>
              <a:ext uri="{FF2B5EF4-FFF2-40B4-BE49-F238E27FC236}">
                <a16:creationId xmlns:a16="http://schemas.microsoft.com/office/drawing/2014/main" xmlns="" id="{3B805B63-C1B0-488F-8BB1-F4B90F8C4E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8500" y="-666750"/>
            <a:ext cx="406400" cy="406400"/>
          </a:xfrm>
          <a:prstGeom prst="rect">
            <a:avLst/>
          </a:prstGeom>
        </p:spPr>
      </p:pic>
      <p:pic>
        <p:nvPicPr>
          <p:cNvPr id="4" name="Dể đưa">
            <a:hlinkClick r:id="" action="ppaction://media"/>
            <a:extLst>
              <a:ext uri="{FF2B5EF4-FFF2-40B4-BE49-F238E27FC236}">
                <a16:creationId xmlns:a16="http://schemas.microsoft.com/office/drawing/2014/main" xmlns="" id="{C5025E7D-AB8E-4626-948D-701A81159B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5900" y="-666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893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245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-53423"/>
            <a:ext cx="9425354" cy="7077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56743" y="121191"/>
            <a:ext cx="22942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F26BD9C-BCBE-4DEB-BE2E-F35E4DC128F4}"/>
              </a:ext>
            </a:extLst>
          </p:cNvPr>
          <p:cNvSpPr/>
          <p:nvPr/>
        </p:nvSpPr>
        <p:spPr>
          <a:xfrm>
            <a:off x="2747013" y="1342943"/>
            <a:ext cx="69839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40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0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003277-7C38-4FF5-B8C2-C1E7EA94EBA9}"/>
              </a:ext>
            </a:extLst>
          </p:cNvPr>
          <p:cNvSpPr txBox="1"/>
          <p:nvPr/>
        </p:nvSpPr>
        <p:spPr>
          <a:xfrm>
            <a:off x="2228851" y="3172796"/>
            <a:ext cx="8115300" cy="2554545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nhật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smtClean="0"/>
              <a:t> 4 </a:t>
            </a:r>
            <a:r>
              <a:rPr lang="en-US" sz="4000" dirty="0" err="1" smtClean="0"/>
              <a:t>góc</a:t>
            </a:r>
            <a:r>
              <a:rPr lang="en-US" sz="4000" dirty="0" smtClean="0"/>
              <a:t> </a:t>
            </a:r>
            <a:r>
              <a:rPr lang="en-US" sz="4000" dirty="0" err="1" smtClean="0"/>
              <a:t>vuông</a:t>
            </a:r>
            <a:r>
              <a:rPr lang="en-US" sz="4000" dirty="0" smtClean="0"/>
              <a:t>, </a:t>
            </a:r>
            <a:r>
              <a:rPr lang="en-US" sz="4000" dirty="0" err="1" smtClean="0"/>
              <a:t>có</a:t>
            </a:r>
            <a:r>
              <a:rPr lang="en-US" sz="4000" dirty="0" smtClean="0"/>
              <a:t> 2 </a:t>
            </a:r>
            <a:r>
              <a:rPr lang="en-US" sz="4000" dirty="0" err="1"/>
              <a:t>cạnh</a:t>
            </a:r>
            <a:r>
              <a:rPr lang="en-US" sz="4000" dirty="0"/>
              <a:t> </a:t>
            </a:r>
            <a:r>
              <a:rPr lang="en-US" sz="4000" dirty="0" err="1"/>
              <a:t>dài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 </a:t>
            </a:r>
            <a:r>
              <a:rPr lang="en-US" sz="4000" dirty="0" err="1"/>
              <a:t>gọi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dài</a:t>
            </a:r>
            <a:r>
              <a:rPr lang="en-US" sz="4000" dirty="0"/>
              <a:t>, 2 </a:t>
            </a:r>
            <a:r>
              <a:rPr lang="en-US" sz="4000" dirty="0" err="1"/>
              <a:t>cạnh</a:t>
            </a:r>
            <a:r>
              <a:rPr lang="en-US" sz="4000" dirty="0"/>
              <a:t> </a:t>
            </a:r>
            <a:r>
              <a:rPr lang="en-US" sz="4000" dirty="0" err="1"/>
              <a:t>ngắn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gọi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rộng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599" y="2682952"/>
            <a:ext cx="752004" cy="1183099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06D96C04-26EE-4F2D-A5C2-5A22163E0A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0" t="30372" r="56069" b="17238"/>
          <a:stretch/>
        </p:blipFill>
        <p:spPr>
          <a:xfrm>
            <a:off x="10311348" y="2327200"/>
            <a:ext cx="1049513" cy="1800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6DF8F2-26C9-45C2-8ABA-8C746DD3D7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06" b="94510" l="31302" r="64896">
                        <a14:foregroundMark x1="61250" y1="12353" x2="59844" y2="15686"/>
                        <a14:foregroundMark x1="63906" y1="25000" x2="63021" y2="30490"/>
                        <a14:foregroundMark x1="31875" y1="40098" x2="33125" y2="40098"/>
                        <a14:foregroundMark x1="39531" y1="85098" x2="39479" y2="93137"/>
                        <a14:foregroundMark x1="39479" y1="93137" x2="42656" y2="94510"/>
                        <a14:foregroundMark x1="38750" y1="45098" x2="34323" y2="42745"/>
                        <a14:foregroundMark x1="34323" y1="42745" x2="33281" y2="40588"/>
                        <a14:foregroundMark x1="61719" y1="20392" x2="61615" y2="24412"/>
                        <a14:foregroundMark x1="62344" y1="9706" x2="62344" y2="13235"/>
                        <a14:foregroundMark x1="64115" y1="24118" x2="64896" y2="24118"/>
                        <a14:foregroundMark x1="55885" y1="16667" x2="54635" y2="20000"/>
                        <a14:foregroundMark x1="58333" y1="11765" x2="53802" y2="22353"/>
                        <a14:foregroundMark x1="53802" y1="22353" x2="53802" y2="22451"/>
                        <a14:foregroundMark x1="57188" y1="13922" x2="53490" y2="22745"/>
                        <a14:foregroundMark x1="57396" y1="13137" x2="52865" y2="21275"/>
                      </a14:backgroundRemoval>
                    </a14:imgEffect>
                  </a14:imgLayer>
                </a14:imgProps>
              </a:ext>
            </a:extLst>
          </a:blip>
          <a:srcRect l="27410" t="5967" r="31608" b="4873"/>
          <a:stretch/>
        </p:blipFill>
        <p:spPr>
          <a:xfrm>
            <a:off x="1314173" y="1565339"/>
            <a:ext cx="2017923" cy="2332262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3CB1C72F-104C-4CB7-89DC-30CE0C73FF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t="33096" r="69956" b="14514"/>
          <a:stretch/>
        </p:blipFill>
        <p:spPr>
          <a:xfrm>
            <a:off x="9431173" y="2450014"/>
            <a:ext cx="1091168" cy="152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bensound-buddy">
            <a:hlinkClick r:id="" action="ppaction://media"/>
            <a:extLst>
              <a:ext uri="{FF2B5EF4-FFF2-40B4-BE49-F238E27FC236}">
                <a16:creationId xmlns:a16="http://schemas.microsoft.com/office/drawing/2014/main" xmlns="" id="{A3D18718-DDD4-4C32-9FF8-0DB0446B6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1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F2477F4-2D36-4A3E-9312-8E7295C780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1" end="1906.6938"/>
                  <p14:fade out="5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43800" y="-654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73216 0.02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15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7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24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-253294"/>
            <a:ext cx="9425354" cy="73652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38945" y="-139700"/>
            <a:ext cx="2505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0DE1EF-6D13-4DB9-8329-D9D51509190F}"/>
              </a:ext>
            </a:extLst>
          </p:cNvPr>
          <p:cNvSpPr/>
          <p:nvPr/>
        </p:nvSpPr>
        <p:spPr>
          <a:xfrm>
            <a:off x="2743200" y="1669345"/>
            <a:ext cx="73486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</a:t>
            </a:r>
            <a:r>
              <a:rPr kumimoji="0" lang="en-US" sz="32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32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32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32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ABCD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A9091C5-C4BD-46CB-B5C1-62745C49B5A5}"/>
              </a:ext>
            </a:extLst>
          </p:cNvPr>
          <p:cNvSpPr/>
          <p:nvPr/>
        </p:nvSpPr>
        <p:spPr>
          <a:xfrm>
            <a:off x="12660924" y="647700"/>
            <a:ext cx="534376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2805112"/>
            <a:ext cx="5219700" cy="2643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299085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cm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72350" y="360045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4cm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05500" y="516255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5cm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95750" y="401955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3" grpId="0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4B338121-F86A-4B75-8099-3F014B7F0C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t="33096" r="69956" b="14514"/>
          <a:stretch/>
        </p:blipFill>
        <p:spPr>
          <a:xfrm>
            <a:off x="-67207" y="2800223"/>
            <a:ext cx="898346" cy="1257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AB54E38-4CEE-460D-A279-A5044D550D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06" b="94510" l="31302" r="64896">
                        <a14:foregroundMark x1="61250" y1="12353" x2="59844" y2="15686"/>
                        <a14:foregroundMark x1="63906" y1="25000" x2="63021" y2="30490"/>
                        <a14:foregroundMark x1="31875" y1="40098" x2="33125" y2="40098"/>
                        <a14:foregroundMark x1="39531" y1="85098" x2="39479" y2="93137"/>
                        <a14:foregroundMark x1="39479" y1="93137" x2="42656" y2="94510"/>
                        <a14:foregroundMark x1="38750" y1="45098" x2="34323" y2="42745"/>
                        <a14:foregroundMark x1="34323" y1="42745" x2="33281" y2="40588"/>
                        <a14:foregroundMark x1="61719" y1="20392" x2="61615" y2="24412"/>
                        <a14:foregroundMark x1="62344" y1="9706" x2="62344" y2="13235"/>
                        <a14:foregroundMark x1="64115" y1="24118" x2="64896" y2="24118"/>
                        <a14:foregroundMark x1="55885" y1="16667" x2="54635" y2="20000"/>
                        <a14:foregroundMark x1="58333" y1="11765" x2="53802" y2="22353"/>
                        <a14:foregroundMark x1="53802" y1="22353" x2="53802" y2="22451"/>
                        <a14:foregroundMark x1="57188" y1="13922" x2="53490" y2="22745"/>
                        <a14:foregroundMark x1="57396" y1="13137" x2="52865" y2="21275"/>
                      </a14:backgroundRemoval>
                    </a14:imgEffect>
                  </a14:imgLayer>
                </a14:imgProps>
              </a:ext>
            </a:extLst>
          </a:blip>
          <a:srcRect l="27410" t="5967" r="31608" b="4873"/>
          <a:stretch/>
        </p:blipFill>
        <p:spPr>
          <a:xfrm>
            <a:off x="1352273" y="1516821"/>
            <a:ext cx="2017923" cy="2332262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14B65B4A-C625-47B9-90C0-E04E08A44F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0" t="30372" r="56069" b="17238"/>
          <a:stretch/>
        </p:blipFill>
        <p:spPr>
          <a:xfrm>
            <a:off x="9923276" y="2459047"/>
            <a:ext cx="931976" cy="159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ensound-buddy">
            <a:hlinkClick r:id="" action="ppaction://media"/>
            <a:extLst>
              <a:ext uri="{FF2B5EF4-FFF2-40B4-BE49-F238E27FC236}">
                <a16:creationId xmlns:a16="http://schemas.microsoft.com/office/drawing/2014/main" xmlns="" id="{864C9710-6351-427D-BDA3-2D9E83383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0582336-7F1B-4F14-827B-37497FD3DC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1" end="1906.6938"/>
                  <p14:fade out="5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37400" y="-596900"/>
            <a:ext cx="406400" cy="406400"/>
          </a:xfrm>
          <a:prstGeom prst="rect">
            <a:avLst/>
          </a:prstGeom>
        </p:spPr>
      </p:pic>
      <p:pic>
        <p:nvPicPr>
          <p:cNvPr id="2" name="Cảm ơn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6300" y="5886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75299 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56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7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2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566211" y="371476"/>
            <a:ext cx="1158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altLang="en-US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GB" altLang="en-US" b="1" dirty="0" err="1">
                <a:solidFill>
                  <a:schemeClr val="bg1"/>
                </a:solidFill>
                <a:latin typeface="HP001 4 hàng" pitchFamily="34" charset="0"/>
              </a:rPr>
              <a:t>sáu</a:t>
            </a:r>
            <a:r>
              <a:rPr lang="en-US" altLang="en-US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altLang="en-US" b="1" dirty="0">
                <a:solidFill>
                  <a:schemeClr val="bg1"/>
                </a:solidFill>
                <a:latin typeface="HP001 4 hàng" pitchFamily="34" charset="0"/>
              </a:rPr>
              <a:t> 24 </a:t>
            </a:r>
            <a:r>
              <a:rPr lang="en-US" altLang="en-US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altLang="en-US" b="1" dirty="0">
                <a:solidFill>
                  <a:schemeClr val="bg1"/>
                </a:solidFill>
                <a:latin typeface="HP001 4 hàng" pitchFamily="34" charset="0"/>
              </a:rPr>
              <a:t> 12 </a:t>
            </a:r>
            <a:r>
              <a:rPr lang="en-US" altLang="en-US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altLang="en-US" b="1" dirty="0">
                <a:solidFill>
                  <a:schemeClr val="bg1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5780972" y="985838"/>
            <a:ext cx="11528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chemeClr val="bg1"/>
                </a:solidFill>
                <a:latin typeface="HP001 4 hàng" pitchFamily="34" charset="0"/>
              </a:rPr>
              <a:t>Toán</a:t>
            </a:r>
            <a:endParaRPr lang="en-US" altLang="en-US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4000500" y="1504951"/>
            <a:ext cx="5158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Chu vi </a:t>
            </a:r>
            <a:r>
              <a:rPr lang="en-US" altLang="en-US" b="1" dirty="0" err="1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hình</a:t>
            </a:r>
            <a:r>
              <a:rPr lang="en-US" altLang="en-US" b="1" dirty="0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chữ</a:t>
            </a:r>
            <a:r>
              <a:rPr lang="en-US" altLang="en-US" b="1" dirty="0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HP001 4 hàng" pitchFamily="34" charset="0"/>
                <a:cs typeface="Arial" charset="0"/>
              </a:rPr>
              <a:t>nhật</a:t>
            </a:r>
            <a:endParaRPr lang="en-US" altLang="en-US" b="1" dirty="0">
              <a:solidFill>
                <a:srgbClr val="FFFF00"/>
              </a:solidFill>
              <a:latin typeface="HP001 4 hàng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36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854" y="740679"/>
            <a:ext cx="107680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698875" y="94348"/>
            <a:ext cx="519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2723606"/>
            <a:ext cx="4702175" cy="31437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0895" y="2857500"/>
            <a:ext cx="982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4cm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23295" y="5524500"/>
            <a:ext cx="982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4cm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85495" y="3962400"/>
            <a:ext cx="982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cm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75395" y="4114800"/>
            <a:ext cx="982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8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610</Words>
  <Application>Microsoft Office PowerPoint</Application>
  <PresentationFormat>Custom</PresentationFormat>
  <Paragraphs>122</Paragraphs>
  <Slides>19</Slides>
  <Notes>3</Notes>
  <HiddenSlides>0</HiddenSlides>
  <MMClips>10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47</cp:revision>
  <dcterms:created xsi:type="dcterms:W3CDTF">2021-03-17T11:28:48Z</dcterms:created>
  <dcterms:modified xsi:type="dcterms:W3CDTF">2021-12-23T17:07:04Z</dcterms:modified>
</cp:coreProperties>
</file>